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8288000" cy="10287000"/>
  <p:notesSz cx="6858000" cy="9144000"/>
  <p:embeddedFontLst>
    <p:embeddedFont>
      <p:font typeface="Antic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old" panose="00000800000000000000" charset="0"/>
      <p:regular r:id="rId25"/>
      <p:bold r:id="rId26"/>
    </p:embeddedFont>
    <p:embeddedFont>
      <p:font typeface="Roca One" panose="020B0604020202020204" charset="0"/>
      <p:regular r:id="rId27"/>
    </p:embeddedFont>
    <p:embeddedFont>
      <p:font typeface="Roca One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02" autoAdjust="0"/>
  </p:normalViewPr>
  <p:slideViewPr>
    <p:cSldViewPr>
      <p:cViewPr varScale="1">
        <p:scale>
          <a:sx n="48" d="100"/>
          <a:sy n="48" d="100"/>
        </p:scale>
        <p:origin x="120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35956" y="-212266"/>
            <a:ext cx="19883634" cy="10855409"/>
            <a:chOff x="0" y="0"/>
            <a:chExt cx="5236842" cy="28590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6842" cy="2859038"/>
            </a:xfrm>
            <a:custGeom>
              <a:avLst/>
              <a:gdLst/>
              <a:ahLst/>
              <a:cxnLst/>
              <a:rect l="l" t="t" r="r" b="b"/>
              <a:pathLst>
                <a:path w="5236842" h="2859038">
                  <a:moveTo>
                    <a:pt x="0" y="0"/>
                  </a:moveTo>
                  <a:lnTo>
                    <a:pt x="5236842" y="0"/>
                  </a:lnTo>
                  <a:lnTo>
                    <a:pt x="5236842" y="2859038"/>
                  </a:lnTo>
                  <a:lnTo>
                    <a:pt x="0" y="2859038"/>
                  </a:lnTo>
                  <a:close/>
                </a:path>
              </a:pathLst>
            </a:custGeom>
            <a:solidFill>
              <a:srgbClr val="708654">
                <a:alpha val="4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236842" cy="2887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63400" y="1028700"/>
            <a:ext cx="5486400" cy="8229600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2570" r="-62570"/>
              </a:stretch>
            </a:blipFill>
            <a:ln w="66675" cap="sq">
              <a:solidFill>
                <a:srgbClr val="B4B4B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559668"/>
            <a:ext cx="6875381" cy="738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34"/>
              </a:lnSpc>
            </a:pPr>
            <a:r>
              <a:rPr lang="en-US" sz="7645">
                <a:solidFill>
                  <a:srgbClr val="FFFFFF"/>
                </a:solidFill>
                <a:latin typeface="Roca One Bold"/>
              </a:rPr>
              <a:t>Web Application to help people track and report climate change impacts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73322" y="9650551"/>
            <a:ext cx="7341357" cy="37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3"/>
              </a:lnSpc>
            </a:pPr>
            <a:r>
              <a:rPr lang="en-US" sz="2525" spc="141">
                <a:solidFill>
                  <a:srgbClr val="FFFFFF"/>
                </a:solidFill>
                <a:latin typeface="Antic"/>
              </a:rPr>
              <a:t>A DATABASE MANAGEMENT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19585" y="2189911"/>
            <a:ext cx="13252864" cy="7068389"/>
          </a:xfrm>
          <a:custGeom>
            <a:avLst/>
            <a:gdLst/>
            <a:ahLst/>
            <a:cxnLst/>
            <a:rect l="l" t="t" r="r" b="b"/>
            <a:pathLst>
              <a:path w="13252864" h="7068389">
                <a:moveTo>
                  <a:pt x="0" y="0"/>
                </a:moveTo>
                <a:lnTo>
                  <a:pt x="13252864" y="0"/>
                </a:lnTo>
                <a:lnTo>
                  <a:pt x="13252864" y="7068389"/>
                </a:lnTo>
                <a:lnTo>
                  <a:pt x="0" y="7068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0806" y="637793"/>
            <a:ext cx="6826603" cy="83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9"/>
              </a:lnSpc>
            </a:pPr>
            <a:r>
              <a:rPr lang="en-US" sz="5900">
                <a:solidFill>
                  <a:srgbClr val="191919"/>
                </a:solidFill>
                <a:latin typeface="Roca One Bold"/>
              </a:rPr>
              <a:t>Normalization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0806" y="1578099"/>
            <a:ext cx="4608780" cy="831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0"/>
              </a:lnSpc>
            </a:pPr>
            <a:r>
              <a:rPr lang="en-US" sz="2570" spc="154">
                <a:solidFill>
                  <a:srgbClr val="000000"/>
                </a:solidFill>
                <a:latin typeface="Montserrat"/>
              </a:rPr>
              <a:t>Normalization is the process of organizing data to minimize redundancy and dependency. The normalization that we used —</a:t>
            </a:r>
          </a:p>
          <a:p>
            <a:pPr>
              <a:lnSpc>
                <a:spcPts val="3470"/>
              </a:lnSpc>
            </a:pPr>
            <a:r>
              <a:rPr lang="en-US" sz="2570" spc="154">
                <a:solidFill>
                  <a:srgbClr val="000000"/>
                </a:solidFill>
                <a:latin typeface="Montserrat Bold"/>
              </a:rPr>
              <a:t>1st Normal Form (1NF):</a:t>
            </a:r>
          </a:p>
          <a:p>
            <a:pPr marL="554948" lvl="1" indent="-277474">
              <a:lnSpc>
                <a:spcPts val="3470"/>
              </a:lnSpc>
              <a:buFont typeface="Arial"/>
              <a:buChar char="•"/>
            </a:pPr>
            <a:r>
              <a:rPr lang="en-US" sz="2570" spc="154">
                <a:solidFill>
                  <a:srgbClr val="000000"/>
                </a:solidFill>
                <a:latin typeface="Montserrat"/>
              </a:rPr>
              <a:t>Ensures atomicity of data (no repeating groups).</a:t>
            </a:r>
          </a:p>
          <a:p>
            <a:pPr>
              <a:lnSpc>
                <a:spcPts val="3470"/>
              </a:lnSpc>
            </a:pPr>
            <a:r>
              <a:rPr lang="en-US" sz="2570" spc="154">
                <a:solidFill>
                  <a:srgbClr val="000000"/>
                </a:solidFill>
                <a:latin typeface="Montserrat Bold"/>
              </a:rPr>
              <a:t>2nd Normal Form (2NF):</a:t>
            </a:r>
          </a:p>
          <a:p>
            <a:pPr marL="554948" lvl="1" indent="-277474">
              <a:lnSpc>
                <a:spcPts val="3470"/>
              </a:lnSpc>
              <a:buFont typeface="Arial"/>
              <a:buChar char="•"/>
            </a:pPr>
            <a:r>
              <a:rPr lang="en-US" sz="2570" spc="154">
                <a:solidFill>
                  <a:srgbClr val="000000"/>
                </a:solidFill>
                <a:latin typeface="Montserrat"/>
              </a:rPr>
              <a:t>Eliminates partial dependencies. All non-key   attributes are fully functionally dependent on primary key </a:t>
            </a:r>
          </a:p>
          <a:p>
            <a:pPr marL="0" lvl="0" indent="0">
              <a:lnSpc>
                <a:spcPts val="3470"/>
              </a:lnSpc>
              <a:spcBef>
                <a:spcPct val="0"/>
              </a:spcBef>
            </a:pPr>
            <a:endParaRPr lang="en-US" sz="2570" spc="154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14058" y="409110"/>
            <a:ext cx="11063467" cy="9468780"/>
          </a:xfrm>
          <a:custGeom>
            <a:avLst/>
            <a:gdLst/>
            <a:ahLst/>
            <a:cxnLst/>
            <a:rect l="l" t="t" r="r" b="b"/>
            <a:pathLst>
              <a:path w="11063467" h="9468780">
                <a:moveTo>
                  <a:pt x="0" y="0"/>
                </a:moveTo>
                <a:lnTo>
                  <a:pt x="11063467" y="0"/>
                </a:lnTo>
                <a:lnTo>
                  <a:pt x="11063467" y="9468780"/>
                </a:lnTo>
                <a:lnTo>
                  <a:pt x="0" y="946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87455" y="637793"/>
            <a:ext cx="6826603" cy="83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9"/>
              </a:lnSpc>
            </a:pPr>
            <a:r>
              <a:rPr lang="en-US" sz="5900">
                <a:solidFill>
                  <a:srgbClr val="191919"/>
                </a:solidFill>
                <a:latin typeface="Roca One Bold"/>
              </a:rPr>
              <a:t>Data Dictionary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7455" y="1438657"/>
            <a:ext cx="6436830" cy="9103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3"/>
              </a:lnSpc>
            </a:pPr>
            <a:r>
              <a:rPr lang="en-US" sz="2624" spc="157">
                <a:solidFill>
                  <a:srgbClr val="000000"/>
                </a:solidFill>
                <a:latin typeface="Montserrat"/>
              </a:rPr>
              <a:t>The data dictionary consists of record types (tables) created in the database by systems generated command files. Our record table consists of name, datatype, size and remarks attribute.</a:t>
            </a:r>
          </a:p>
          <a:p>
            <a:pPr>
              <a:lnSpc>
                <a:spcPts val="3948"/>
              </a:lnSpc>
            </a:pPr>
            <a:r>
              <a:rPr lang="en-US" sz="2924" spc="175">
                <a:solidFill>
                  <a:srgbClr val="000000"/>
                </a:solidFill>
                <a:latin typeface="Montserrat Bold"/>
              </a:rPr>
              <a:t>Department</a:t>
            </a:r>
          </a:p>
          <a:p>
            <a:pPr>
              <a:lnSpc>
                <a:spcPts val="3543"/>
              </a:lnSpc>
            </a:pPr>
            <a:r>
              <a:rPr lang="en-US" sz="2624" spc="157">
                <a:solidFill>
                  <a:srgbClr val="000000"/>
                </a:solidFill>
                <a:latin typeface="Montserrat"/>
              </a:rPr>
              <a:t>administrator, administrator _ contact, user, research department, Forecast department</a:t>
            </a:r>
          </a:p>
          <a:p>
            <a:pPr>
              <a:lnSpc>
                <a:spcPts val="4083"/>
              </a:lnSpc>
            </a:pPr>
            <a:r>
              <a:rPr lang="en-US" sz="3024" spc="181">
                <a:solidFill>
                  <a:srgbClr val="000000"/>
                </a:solidFill>
                <a:latin typeface="Montserrat Bold"/>
              </a:rPr>
              <a:t>Data </a:t>
            </a:r>
          </a:p>
          <a:p>
            <a:pPr>
              <a:lnSpc>
                <a:spcPts val="3543"/>
              </a:lnSpc>
            </a:pPr>
            <a:r>
              <a:rPr lang="en-US" sz="2624" spc="157">
                <a:solidFill>
                  <a:srgbClr val="000000"/>
                </a:solidFill>
                <a:latin typeface="Montserrat"/>
              </a:rPr>
              <a:t>rain_data , temp_data ,researched_data       , requested_data</a:t>
            </a:r>
          </a:p>
          <a:p>
            <a:pPr>
              <a:lnSpc>
                <a:spcPts val="3948"/>
              </a:lnSpc>
            </a:pPr>
            <a:r>
              <a:rPr lang="en-US" sz="2924" spc="175">
                <a:solidFill>
                  <a:srgbClr val="000000"/>
                </a:solidFill>
                <a:latin typeface="Montserrat Bold"/>
              </a:rPr>
              <a:t>Employee</a:t>
            </a:r>
          </a:p>
          <a:p>
            <a:pPr>
              <a:lnSpc>
                <a:spcPts val="3543"/>
              </a:lnSpc>
            </a:pPr>
            <a:r>
              <a:rPr lang="en-US" sz="2624" spc="157">
                <a:solidFill>
                  <a:srgbClr val="000000"/>
                </a:solidFill>
                <a:latin typeface="Montserrat"/>
              </a:rPr>
              <a:t>data_management_emp, research_emp, customer_care_emp</a:t>
            </a:r>
          </a:p>
          <a:p>
            <a:pPr marL="0" lvl="0" indent="0">
              <a:lnSpc>
                <a:spcPts val="3543"/>
              </a:lnSpc>
              <a:spcBef>
                <a:spcPct val="0"/>
              </a:spcBef>
            </a:pPr>
            <a:endParaRPr lang="en-US" sz="2624" spc="157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754A-8CEB-CE38-71F6-1DA0FC77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18" y="800100"/>
            <a:ext cx="11639563" cy="1889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9D4B3-B1AE-0711-8ACC-59BDDF530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984" y="3009900"/>
            <a:ext cx="12360029" cy="1306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474699-DA7C-71CD-48C2-8888981D0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035" y="4500154"/>
            <a:ext cx="14953926" cy="1123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2B343-6970-AC50-0B3A-55E326DE9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5981701"/>
            <a:ext cx="5715000" cy="1127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A2A269-A26C-D649-916F-91F1859E9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769" y="7292186"/>
            <a:ext cx="14593986" cy="1395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1006B1-E6A8-A54D-4411-3183716ED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0" y="8840775"/>
            <a:ext cx="13708623" cy="129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86210" y="1436427"/>
            <a:ext cx="7537530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0"/>
              </a:lnSpc>
              <a:spcBef>
                <a:spcPct val="0"/>
              </a:spcBef>
            </a:pPr>
            <a:r>
              <a:rPr lang="en-US" sz="8000">
                <a:solidFill>
                  <a:srgbClr val="0E0D0D"/>
                </a:solidFill>
                <a:latin typeface="Roca One Bold"/>
              </a:rPr>
              <a:t>Conclusion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3197" y="3072581"/>
            <a:ext cx="14910968" cy="618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6"/>
              </a:lnSpc>
            </a:pPr>
            <a:r>
              <a:rPr lang="en-US" sz="3641" spc="218">
                <a:solidFill>
                  <a:srgbClr val="000000"/>
                </a:solidFill>
                <a:latin typeface="Montserrat"/>
              </a:rPr>
              <a:t>In conclusion, our web application stands as an indispensable tool for users seeking up-to-the-minute weather insights. By seamlessly delivering temperature reports, rain updates, and a convenient weekly forecast. The user-centric design ensures a smooth and efficient experience, reaffirming our commitment to keeping users well-informed about the dynamic world of weather conditions. And we hope to modify our system based on the convenience of users. </a:t>
            </a:r>
          </a:p>
          <a:p>
            <a:pPr marL="0" lvl="0" indent="0">
              <a:lnSpc>
                <a:spcPts val="4916"/>
              </a:lnSpc>
              <a:spcBef>
                <a:spcPct val="0"/>
              </a:spcBef>
            </a:pPr>
            <a:endParaRPr lang="en-US" sz="3641" spc="218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2050" y="5036486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219200">
            <a:off x="13862710" y="-1562571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15582" y="4419449"/>
            <a:ext cx="8050419" cy="150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66"/>
              </a:lnSpc>
            </a:pPr>
            <a:r>
              <a:rPr lang="en-US" sz="10318">
                <a:solidFill>
                  <a:srgbClr val="0C220F"/>
                </a:solidFill>
                <a:latin typeface="Roca One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87815" y="-284204"/>
            <a:ext cx="19883634" cy="10855409"/>
            <a:chOff x="0" y="0"/>
            <a:chExt cx="5236842" cy="28590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6842" cy="2859038"/>
            </a:xfrm>
            <a:custGeom>
              <a:avLst/>
              <a:gdLst/>
              <a:ahLst/>
              <a:cxnLst/>
              <a:rect l="l" t="t" r="r" b="b"/>
              <a:pathLst>
                <a:path w="5236842" h="2859038">
                  <a:moveTo>
                    <a:pt x="0" y="0"/>
                  </a:moveTo>
                  <a:lnTo>
                    <a:pt x="5236842" y="0"/>
                  </a:lnTo>
                  <a:lnTo>
                    <a:pt x="5236842" y="2859038"/>
                  </a:lnTo>
                  <a:lnTo>
                    <a:pt x="0" y="2859038"/>
                  </a:lnTo>
                  <a:close/>
                </a:path>
              </a:pathLst>
            </a:custGeom>
            <a:solidFill>
              <a:srgbClr val="708654">
                <a:alpha val="4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236842" cy="2887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727456" y="3223133"/>
            <a:ext cx="7165227" cy="793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144" spc="188">
                <a:solidFill>
                  <a:srgbClr val="191919"/>
                </a:solidFill>
                <a:latin typeface="Montserrat"/>
              </a:rPr>
              <a:t>Mehjabin Mazumder</a:t>
            </a:r>
          </a:p>
          <a:p>
            <a:pPr>
              <a:lnSpc>
                <a:spcPts val="4245"/>
              </a:lnSpc>
            </a:pPr>
            <a:r>
              <a:rPr lang="en-US" sz="3144" spc="188">
                <a:solidFill>
                  <a:srgbClr val="191919"/>
                </a:solidFill>
                <a:latin typeface="Montserrat"/>
              </a:rPr>
              <a:t>ID: 2130425</a:t>
            </a:r>
          </a:p>
          <a:p>
            <a:pPr>
              <a:lnSpc>
                <a:spcPts val="4245"/>
              </a:lnSpc>
            </a:pPr>
            <a:endParaRPr lang="en-US" sz="3144" spc="188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245"/>
              </a:lnSpc>
            </a:pPr>
            <a:r>
              <a:rPr lang="en-US" sz="3144" spc="188">
                <a:solidFill>
                  <a:srgbClr val="191919"/>
                </a:solidFill>
                <a:latin typeface="Montserrat"/>
              </a:rPr>
              <a:t>Fabia Jannat</a:t>
            </a:r>
          </a:p>
          <a:p>
            <a:pPr>
              <a:lnSpc>
                <a:spcPts val="4245"/>
              </a:lnSpc>
            </a:pPr>
            <a:r>
              <a:rPr lang="en-US" sz="3144" spc="188">
                <a:solidFill>
                  <a:srgbClr val="191919"/>
                </a:solidFill>
                <a:latin typeface="Montserrat"/>
              </a:rPr>
              <a:t>ID: 2130682</a:t>
            </a:r>
          </a:p>
          <a:p>
            <a:pPr>
              <a:lnSpc>
                <a:spcPts val="4245"/>
              </a:lnSpc>
            </a:pPr>
            <a:endParaRPr lang="en-US" sz="3144" spc="188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245"/>
              </a:lnSpc>
            </a:pPr>
            <a:r>
              <a:rPr lang="en-US" sz="3144" spc="188">
                <a:solidFill>
                  <a:srgbClr val="191919"/>
                </a:solidFill>
                <a:latin typeface="Montserrat"/>
              </a:rPr>
              <a:t>Yasin Arafat</a:t>
            </a:r>
          </a:p>
          <a:p>
            <a:pPr>
              <a:lnSpc>
                <a:spcPts val="4245"/>
              </a:lnSpc>
            </a:pPr>
            <a:r>
              <a:rPr lang="en-US" sz="3144" spc="188">
                <a:solidFill>
                  <a:srgbClr val="191919"/>
                </a:solidFill>
                <a:latin typeface="Montserrat"/>
              </a:rPr>
              <a:t>ID: 2130315</a:t>
            </a:r>
          </a:p>
          <a:p>
            <a:pPr>
              <a:lnSpc>
                <a:spcPts val="4245"/>
              </a:lnSpc>
            </a:pPr>
            <a:endParaRPr lang="en-US" sz="3144" spc="188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245"/>
              </a:lnSpc>
            </a:pPr>
            <a:endParaRPr lang="en-US" sz="3144" spc="188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3985"/>
              </a:lnSpc>
            </a:pPr>
            <a:endParaRPr lang="en-US" sz="3144" spc="188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245"/>
              </a:lnSpc>
            </a:pPr>
            <a:endParaRPr lang="en-US" sz="3144" spc="188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245"/>
              </a:lnSpc>
            </a:pPr>
            <a:endParaRPr lang="en-US" sz="3144" spc="188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245"/>
              </a:lnSpc>
            </a:pPr>
            <a:endParaRPr lang="en-US" sz="3144" spc="188">
              <a:solidFill>
                <a:srgbClr val="191919"/>
              </a:solidFill>
              <a:latin typeface="Montserrat"/>
            </a:endParaRPr>
          </a:p>
          <a:p>
            <a:pPr marL="0" lvl="0" indent="0">
              <a:lnSpc>
                <a:spcPts val="4245"/>
              </a:lnSpc>
              <a:spcBef>
                <a:spcPct val="0"/>
              </a:spcBef>
            </a:pPr>
            <a:endParaRPr lang="en-US" sz="3144" spc="188">
              <a:solidFill>
                <a:srgbClr val="191919"/>
              </a:solidFill>
              <a:latin typeface="Montserrat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8573051" y="3270758"/>
            <a:ext cx="0" cy="5987542"/>
          </a:xfrm>
          <a:prstGeom prst="line">
            <a:avLst/>
          </a:prstGeom>
          <a:ln w="38100" cap="flat">
            <a:solidFill>
              <a:srgbClr val="3942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392559" y="8376176"/>
            <a:ext cx="1280876" cy="1379139"/>
          </a:xfrm>
          <a:custGeom>
            <a:avLst/>
            <a:gdLst/>
            <a:ahLst/>
            <a:cxnLst/>
            <a:rect l="l" t="t" r="r" b="b"/>
            <a:pathLst>
              <a:path w="1280876" h="1379139">
                <a:moveTo>
                  <a:pt x="0" y="0"/>
                </a:moveTo>
                <a:lnTo>
                  <a:pt x="1280876" y="0"/>
                </a:lnTo>
                <a:lnTo>
                  <a:pt x="1280876" y="1379139"/>
                </a:lnTo>
                <a:lnTo>
                  <a:pt x="0" y="1379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78773" y="1296229"/>
            <a:ext cx="8567081" cy="107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>
                <a:solidFill>
                  <a:srgbClr val="212426"/>
                </a:solidFill>
                <a:latin typeface="Roca One Bold"/>
              </a:rPr>
              <a:t>Presented By,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8773" y="3213608"/>
            <a:ext cx="6575228" cy="865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0"/>
              </a:lnSpc>
            </a:pPr>
            <a:r>
              <a:rPr lang="en-US" sz="3185" spc="191">
                <a:solidFill>
                  <a:srgbClr val="191919"/>
                </a:solidFill>
                <a:latin typeface="Montserrat"/>
              </a:rPr>
              <a:t>Nusrat Jahan Shawon</a:t>
            </a:r>
          </a:p>
          <a:p>
            <a:pPr>
              <a:lnSpc>
                <a:spcPts val="4300"/>
              </a:lnSpc>
            </a:pPr>
            <a:r>
              <a:rPr lang="en-US" sz="3185" spc="191">
                <a:solidFill>
                  <a:srgbClr val="191919"/>
                </a:solidFill>
                <a:latin typeface="Montserrat"/>
              </a:rPr>
              <a:t>ID: 2130528</a:t>
            </a:r>
          </a:p>
          <a:p>
            <a:pPr>
              <a:lnSpc>
                <a:spcPts val="4300"/>
              </a:lnSpc>
            </a:pPr>
            <a:endParaRPr lang="en-US" sz="3185" spc="191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300"/>
              </a:lnSpc>
            </a:pPr>
            <a:r>
              <a:rPr lang="en-US" sz="3185" spc="191">
                <a:solidFill>
                  <a:srgbClr val="191919"/>
                </a:solidFill>
                <a:latin typeface="Montserrat"/>
              </a:rPr>
              <a:t>Lydia Chowdhury</a:t>
            </a:r>
          </a:p>
          <a:p>
            <a:pPr>
              <a:lnSpc>
                <a:spcPts val="4300"/>
              </a:lnSpc>
            </a:pPr>
            <a:r>
              <a:rPr lang="en-US" sz="3185" spc="191">
                <a:solidFill>
                  <a:srgbClr val="191919"/>
                </a:solidFill>
                <a:latin typeface="Montserrat"/>
              </a:rPr>
              <a:t>ID: 2010144</a:t>
            </a:r>
          </a:p>
          <a:p>
            <a:pPr>
              <a:lnSpc>
                <a:spcPts val="4300"/>
              </a:lnSpc>
            </a:pPr>
            <a:endParaRPr lang="en-US" sz="3185" spc="191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300"/>
              </a:lnSpc>
            </a:pPr>
            <a:r>
              <a:rPr lang="en-US" sz="3185" spc="191">
                <a:solidFill>
                  <a:srgbClr val="191919"/>
                </a:solidFill>
                <a:latin typeface="Montserrat"/>
              </a:rPr>
              <a:t>Md Rubaiyat Al Rafi</a:t>
            </a:r>
          </a:p>
          <a:p>
            <a:pPr>
              <a:lnSpc>
                <a:spcPts val="4300"/>
              </a:lnSpc>
            </a:pPr>
            <a:r>
              <a:rPr lang="en-US" sz="3185" spc="191">
                <a:solidFill>
                  <a:srgbClr val="191919"/>
                </a:solidFill>
                <a:latin typeface="Montserrat"/>
              </a:rPr>
              <a:t>ID: 2130242</a:t>
            </a:r>
          </a:p>
          <a:p>
            <a:pPr>
              <a:lnSpc>
                <a:spcPts val="4300"/>
              </a:lnSpc>
            </a:pPr>
            <a:endParaRPr lang="en-US" sz="3185" spc="191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300"/>
              </a:lnSpc>
            </a:pPr>
            <a:r>
              <a:rPr lang="en-US" sz="3185" spc="191">
                <a:solidFill>
                  <a:srgbClr val="191919"/>
                </a:solidFill>
                <a:latin typeface="Montserrat"/>
              </a:rPr>
              <a:t>Nizar Ahmed</a:t>
            </a:r>
          </a:p>
          <a:p>
            <a:pPr>
              <a:lnSpc>
                <a:spcPts val="4300"/>
              </a:lnSpc>
            </a:pPr>
            <a:r>
              <a:rPr lang="en-US" sz="3185" spc="191">
                <a:solidFill>
                  <a:srgbClr val="191919"/>
                </a:solidFill>
                <a:latin typeface="Montserrat"/>
              </a:rPr>
              <a:t>ID: 2120904</a:t>
            </a:r>
          </a:p>
          <a:p>
            <a:pPr>
              <a:lnSpc>
                <a:spcPts val="4300"/>
              </a:lnSpc>
            </a:pPr>
            <a:endParaRPr lang="en-US" sz="3185" spc="191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062"/>
              </a:lnSpc>
            </a:pPr>
            <a:endParaRPr lang="en-US" sz="3185" spc="191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300"/>
              </a:lnSpc>
            </a:pPr>
            <a:endParaRPr lang="en-US" sz="3185" spc="191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4300"/>
              </a:lnSpc>
            </a:pPr>
            <a:endParaRPr lang="en-US" sz="3185" spc="191">
              <a:solidFill>
                <a:srgbClr val="191919"/>
              </a:solidFill>
              <a:latin typeface="Montserrat"/>
            </a:endParaRPr>
          </a:p>
          <a:p>
            <a:pPr marL="0" lvl="0" indent="0">
              <a:lnSpc>
                <a:spcPts val="4300"/>
              </a:lnSpc>
              <a:spcBef>
                <a:spcPct val="0"/>
              </a:spcBef>
            </a:pPr>
            <a:endParaRPr lang="en-US" sz="3185" spc="191">
              <a:solidFill>
                <a:srgbClr val="191919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528529">
            <a:off x="5059244" y="6762174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928104" y="-82671"/>
            <a:ext cx="7359896" cy="10452343"/>
            <a:chOff x="0" y="0"/>
            <a:chExt cx="7202388" cy="102286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02388" cy="10228654"/>
            </a:xfrm>
            <a:custGeom>
              <a:avLst/>
              <a:gdLst/>
              <a:ahLst/>
              <a:cxnLst/>
              <a:rect l="l" t="t" r="r" b="b"/>
              <a:pathLst>
                <a:path w="7202388" h="10228654">
                  <a:moveTo>
                    <a:pt x="0" y="9710403"/>
                  </a:moveTo>
                  <a:lnTo>
                    <a:pt x="0" y="518252"/>
                  </a:lnTo>
                  <a:cubicBezTo>
                    <a:pt x="0" y="231849"/>
                    <a:pt x="244881" y="0"/>
                    <a:pt x="547381" y="0"/>
                  </a:cubicBezTo>
                  <a:lnTo>
                    <a:pt x="6655006" y="0"/>
                  </a:lnTo>
                  <a:cubicBezTo>
                    <a:pt x="6957506" y="0"/>
                    <a:pt x="7202388" y="233213"/>
                    <a:pt x="7202388" y="518252"/>
                  </a:cubicBezTo>
                  <a:lnTo>
                    <a:pt x="7202388" y="9710403"/>
                  </a:lnTo>
                  <a:cubicBezTo>
                    <a:pt x="7202388" y="9996805"/>
                    <a:pt x="6957506" y="10228654"/>
                    <a:pt x="6655006" y="10228654"/>
                  </a:cubicBezTo>
                  <a:lnTo>
                    <a:pt x="547381" y="10228654"/>
                  </a:lnTo>
                  <a:cubicBezTo>
                    <a:pt x="246322" y="10228654"/>
                    <a:pt x="0" y="9996805"/>
                    <a:pt x="0" y="9710403"/>
                  </a:cubicBezTo>
                  <a:close/>
                </a:path>
              </a:pathLst>
            </a:custGeom>
            <a:blipFill>
              <a:blip r:embed="rId5"/>
              <a:stretch>
                <a:fillRect t="-2843" b="-2843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09011"/>
            <a:ext cx="8567081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>
                <a:solidFill>
                  <a:srgbClr val="212426"/>
                </a:solidFill>
                <a:latin typeface="Roca One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5058" y="2273060"/>
            <a:ext cx="8525541" cy="758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1"/>
              </a:lnSpc>
            </a:pPr>
            <a:r>
              <a:rPr lang="en-US" sz="3201" spc="192">
                <a:solidFill>
                  <a:srgbClr val="191919"/>
                </a:solidFill>
                <a:latin typeface="Montserrat"/>
              </a:rPr>
              <a:t>Our web application serves as a comprehensive weather information hub, providing users with real-time updates on crucial meteorological data. Users can easily access detailed temperature reports, stay informed about precipitation with rain reports, and plan ahead with a user-friendly weekly forecast feature. The design prioritizes user convenience, ensuring a seamless experience in staying abreast of current and upcoming weather conditions.</a:t>
            </a:r>
          </a:p>
          <a:p>
            <a:pPr marL="0" lvl="0" indent="0">
              <a:lnSpc>
                <a:spcPts val="4321"/>
              </a:lnSpc>
              <a:spcBef>
                <a:spcPct val="0"/>
              </a:spcBef>
            </a:pPr>
            <a:endParaRPr lang="en-US" sz="3201" spc="192">
              <a:solidFill>
                <a:srgbClr val="191919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47324" y="0"/>
            <a:ext cx="11540676" cy="10287000"/>
          </a:xfrm>
          <a:custGeom>
            <a:avLst/>
            <a:gdLst/>
            <a:ahLst/>
            <a:cxnLst/>
            <a:rect l="l" t="t" r="r" b="b"/>
            <a:pathLst>
              <a:path w="11540676" h="10287000">
                <a:moveTo>
                  <a:pt x="0" y="0"/>
                </a:moveTo>
                <a:lnTo>
                  <a:pt x="11540676" y="0"/>
                </a:lnTo>
                <a:lnTo>
                  <a:pt x="115406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" r="-364" b="-3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2448" y="637793"/>
            <a:ext cx="6333035" cy="85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9"/>
              </a:lnSpc>
            </a:pPr>
            <a:r>
              <a:rPr lang="en-US" sz="5900" dirty="0">
                <a:solidFill>
                  <a:srgbClr val="191919"/>
                </a:solidFill>
                <a:latin typeface="Roca One Bold"/>
              </a:rPr>
              <a:t>As-is rich picture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2348" y="1448182"/>
            <a:ext cx="6093135" cy="871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"/>
              </a:rPr>
              <a:t>The As-in rich picture visualize the components , relationship and connection our database system. </a:t>
            </a:r>
          </a:p>
          <a:p>
            <a:pPr>
              <a:lnSpc>
                <a:spcPts val="2779"/>
              </a:lnSpc>
            </a:pPr>
            <a:endParaRPr lang="en-US" sz="2058" spc="123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031"/>
              </a:lnSpc>
            </a:pPr>
            <a:r>
              <a:rPr lang="en-US" sz="2245" spc="134">
                <a:solidFill>
                  <a:srgbClr val="000000"/>
                </a:solidFill>
                <a:latin typeface="Montserrat Bold"/>
              </a:rPr>
              <a:t>Role highlight</a:t>
            </a: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 Bold"/>
              </a:rPr>
              <a:t>System</a:t>
            </a: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"/>
              </a:rPr>
              <a:t>Sends data, receive report and data from user </a:t>
            </a:r>
          </a:p>
          <a:p>
            <a:pPr>
              <a:lnSpc>
                <a:spcPts val="2779"/>
              </a:lnSpc>
            </a:pPr>
            <a:endParaRPr lang="en-US" sz="2058" spc="123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 Bold"/>
              </a:rPr>
              <a:t>Research</a:t>
            </a: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"/>
              </a:rPr>
              <a:t>Receive , shows graph, makes reports and save data from department and system</a:t>
            </a:r>
          </a:p>
          <a:p>
            <a:pPr>
              <a:lnSpc>
                <a:spcPts val="2779"/>
              </a:lnSpc>
            </a:pPr>
            <a:endParaRPr lang="en-US" sz="2058" spc="123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 Bold"/>
              </a:rPr>
              <a:t>Data management</a:t>
            </a: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"/>
              </a:rPr>
              <a:t>Receive, updates, sends data</a:t>
            </a: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"/>
              </a:rPr>
              <a:t>  </a:t>
            </a: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 Bold"/>
              </a:rPr>
              <a:t>Customer care</a:t>
            </a: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"/>
              </a:rPr>
              <a:t>Receives update , sends user request</a:t>
            </a: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 Bold"/>
              </a:rPr>
              <a:t>Administrator</a:t>
            </a: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"/>
              </a:rPr>
              <a:t>receives data , sends data to department</a:t>
            </a:r>
          </a:p>
          <a:p>
            <a:pPr>
              <a:lnSpc>
                <a:spcPts val="2779"/>
              </a:lnSpc>
            </a:pPr>
            <a:endParaRPr lang="en-US" sz="2058" spc="123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 Bold"/>
              </a:rPr>
              <a:t>User</a:t>
            </a:r>
          </a:p>
          <a:p>
            <a:pPr>
              <a:lnSpc>
                <a:spcPts val="2779"/>
              </a:lnSpc>
            </a:pPr>
            <a:r>
              <a:rPr lang="en-US" sz="2058" spc="123">
                <a:solidFill>
                  <a:srgbClr val="000000"/>
                </a:solidFill>
                <a:latin typeface="Montserrat"/>
              </a:rPr>
              <a:t> Request report and receives data  </a:t>
            </a:r>
          </a:p>
          <a:p>
            <a:pPr marL="0" lvl="0" indent="0">
              <a:lnSpc>
                <a:spcPts val="2779"/>
              </a:lnSpc>
              <a:spcBef>
                <a:spcPct val="0"/>
              </a:spcBef>
            </a:pPr>
            <a:endParaRPr lang="en-US" sz="2058" spc="123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47324" y="0"/>
            <a:ext cx="11540676" cy="10287000"/>
          </a:xfrm>
          <a:custGeom>
            <a:avLst/>
            <a:gdLst/>
            <a:ahLst/>
            <a:cxnLst/>
            <a:rect l="l" t="t" r="r" b="b"/>
            <a:pathLst>
              <a:path w="11540676" h="10287000">
                <a:moveTo>
                  <a:pt x="0" y="0"/>
                </a:moveTo>
                <a:lnTo>
                  <a:pt x="11540676" y="0"/>
                </a:lnTo>
                <a:lnTo>
                  <a:pt x="115406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87455" y="2456202"/>
            <a:ext cx="6826603" cy="83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9"/>
              </a:lnSpc>
            </a:pPr>
            <a:r>
              <a:rPr lang="en-US" sz="5900">
                <a:solidFill>
                  <a:srgbClr val="191919"/>
                </a:solidFill>
                <a:latin typeface="Roca One Bold"/>
              </a:rPr>
              <a:t>To-be rich picture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7455" y="4130768"/>
            <a:ext cx="6093135" cy="532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4"/>
              </a:lnSpc>
            </a:pPr>
            <a:r>
              <a:rPr lang="en-US" sz="3158" spc="189">
                <a:solidFill>
                  <a:srgbClr val="000000"/>
                </a:solidFill>
                <a:latin typeface="Montserrat"/>
              </a:rPr>
              <a:t>The to-be rich picture indicated our future modification that we are aiming. </a:t>
            </a:r>
          </a:p>
          <a:p>
            <a:pPr algn="just">
              <a:lnSpc>
                <a:spcPts val="4264"/>
              </a:lnSpc>
            </a:pPr>
            <a:endParaRPr lang="en-US" sz="3158" spc="189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264"/>
              </a:lnSpc>
            </a:pPr>
            <a:r>
              <a:rPr lang="en-US" sz="3158" spc="189">
                <a:solidFill>
                  <a:srgbClr val="000000"/>
                </a:solidFill>
                <a:latin typeface="Montserrat"/>
              </a:rPr>
              <a:t>It's the addition of two new entities - </a:t>
            </a:r>
          </a:p>
          <a:p>
            <a:pPr marL="681971" lvl="1" indent="-340986" algn="just">
              <a:lnSpc>
                <a:spcPts val="4264"/>
              </a:lnSpc>
              <a:buFont typeface="Arial"/>
              <a:buChar char="•"/>
            </a:pPr>
            <a:r>
              <a:rPr lang="en-US" sz="3158" spc="189">
                <a:solidFill>
                  <a:srgbClr val="000000"/>
                </a:solidFill>
                <a:latin typeface="Montserrat Bold"/>
              </a:rPr>
              <a:t>Policy Maker</a:t>
            </a:r>
            <a:r>
              <a:rPr lang="en-US" sz="3158" spc="189">
                <a:solidFill>
                  <a:srgbClr val="000000"/>
                </a:solidFill>
                <a:latin typeface="Montserrat"/>
              </a:rPr>
              <a:t> </a:t>
            </a:r>
          </a:p>
          <a:p>
            <a:pPr marL="681971" lvl="1" indent="-340986" algn="just">
              <a:lnSpc>
                <a:spcPts val="4264"/>
              </a:lnSpc>
              <a:buFont typeface="Arial"/>
              <a:buChar char="•"/>
            </a:pPr>
            <a:r>
              <a:rPr lang="en-US" sz="3158" spc="189">
                <a:solidFill>
                  <a:srgbClr val="000000"/>
                </a:solidFill>
                <a:latin typeface="Montserrat Bold"/>
              </a:rPr>
              <a:t>IT Support</a:t>
            </a:r>
          </a:p>
          <a:p>
            <a:pPr marL="0" lvl="0" indent="0" algn="just">
              <a:lnSpc>
                <a:spcPts val="4264"/>
              </a:lnSpc>
              <a:spcBef>
                <a:spcPct val="0"/>
              </a:spcBef>
            </a:pPr>
            <a:endParaRPr lang="en-US" sz="3158" spc="189">
              <a:solidFill>
                <a:srgbClr val="000000"/>
              </a:solidFill>
              <a:latin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58874" y="1659179"/>
            <a:ext cx="14191715" cy="776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8"/>
              </a:lnSpc>
            </a:pPr>
            <a:r>
              <a:rPr lang="en-US" sz="2843" spc="170" dirty="0">
                <a:solidFill>
                  <a:srgbClr val="191919"/>
                </a:solidFill>
                <a:latin typeface="Montserrat Bold"/>
              </a:rPr>
              <a:t>ERD Purpose:</a:t>
            </a:r>
          </a:p>
          <a:p>
            <a:pPr marL="613855" lvl="1" indent="-306928">
              <a:lnSpc>
                <a:spcPts val="3838"/>
              </a:lnSpc>
              <a:buFont typeface="Arial"/>
              <a:buChar char="•"/>
            </a:pP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A visual representation of the database structure.</a:t>
            </a:r>
          </a:p>
          <a:p>
            <a:pPr marL="613855" lvl="1" indent="-306928">
              <a:lnSpc>
                <a:spcPts val="3838"/>
              </a:lnSpc>
              <a:buFont typeface="Arial"/>
              <a:buChar char="•"/>
            </a:pP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Illustrates relationships between different entities.</a:t>
            </a:r>
          </a:p>
          <a:p>
            <a:pPr>
              <a:lnSpc>
                <a:spcPts val="3838"/>
              </a:lnSpc>
            </a:pPr>
            <a:endParaRPr lang="en-US" sz="2843" spc="170" dirty="0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3838"/>
              </a:lnSpc>
            </a:pPr>
            <a:r>
              <a:rPr lang="en-US" sz="2843" spc="170" dirty="0">
                <a:solidFill>
                  <a:srgbClr val="191919"/>
                </a:solidFill>
                <a:latin typeface="Montserrat Bold"/>
              </a:rPr>
              <a:t>Entity:  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List of entities in the database.</a:t>
            </a:r>
          </a:p>
          <a:p>
            <a:pPr>
              <a:lnSpc>
                <a:spcPts val="3838"/>
              </a:lnSpc>
            </a:pP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-Department, Employee, Administrator, General User,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Data_management_dept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 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Research_dept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Customer_care_dept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Rain_data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Tempertaure_data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Researched_data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 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Requested_data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 .</a:t>
            </a:r>
          </a:p>
          <a:p>
            <a:pPr>
              <a:lnSpc>
                <a:spcPts val="3838"/>
              </a:lnSpc>
            </a:pPr>
            <a:endParaRPr lang="en-US" sz="2843" spc="170" dirty="0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3838"/>
              </a:lnSpc>
            </a:pPr>
            <a:r>
              <a:rPr lang="en-US" sz="2843" spc="170" dirty="0">
                <a:solidFill>
                  <a:srgbClr val="191919"/>
                </a:solidFill>
                <a:latin typeface="Montserrat Bold"/>
              </a:rPr>
              <a:t>Attributes: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 Highlights the characteristics of entity. List of attributes in the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erd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.</a:t>
            </a:r>
          </a:p>
          <a:p>
            <a:pPr>
              <a:lnSpc>
                <a:spcPts val="3838"/>
              </a:lnSpc>
            </a:pP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-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departmentID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employeeID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adminID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userID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temperatureID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rainID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researched_data_id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, 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requested_data_id</a:t>
            </a:r>
            <a:endParaRPr lang="en-US" sz="2843" spc="170" dirty="0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3838"/>
              </a:lnSpc>
            </a:pPr>
            <a:endParaRPr lang="en-US" sz="2843" spc="170" dirty="0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3838"/>
              </a:lnSpc>
            </a:pP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 </a:t>
            </a:r>
            <a:r>
              <a:rPr lang="en-US" sz="2843" spc="170" dirty="0" err="1">
                <a:solidFill>
                  <a:srgbClr val="191919"/>
                </a:solidFill>
                <a:latin typeface="Montserrat Bold"/>
              </a:rPr>
              <a:t>Relationship:</a:t>
            </a:r>
            <a:r>
              <a:rPr lang="en-US" sz="2843" spc="170" dirty="0" err="1">
                <a:solidFill>
                  <a:srgbClr val="191919"/>
                </a:solidFill>
                <a:latin typeface="Montserrat"/>
              </a:rPr>
              <a:t>One-to-one</a:t>
            </a:r>
            <a:r>
              <a:rPr lang="en-US" sz="2843" spc="170" dirty="0">
                <a:solidFill>
                  <a:srgbClr val="191919"/>
                </a:solidFill>
                <a:latin typeface="Montserrat"/>
              </a:rPr>
              <a:t>, one-to-many/many-to-one , many-many . </a:t>
            </a:r>
          </a:p>
          <a:p>
            <a:pPr marL="0" lvl="0" indent="0">
              <a:lnSpc>
                <a:spcPts val="3838"/>
              </a:lnSpc>
              <a:spcBef>
                <a:spcPct val="0"/>
              </a:spcBef>
            </a:pPr>
            <a:endParaRPr lang="en-US" sz="2843" spc="170" dirty="0">
              <a:solidFill>
                <a:srgbClr val="191919"/>
              </a:solidFill>
              <a:latin typeface="Montserra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05548" y="702867"/>
            <a:ext cx="2876904" cy="99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0"/>
              </a:lnSpc>
            </a:pPr>
            <a:r>
              <a:rPr lang="en-US" sz="7000">
                <a:solidFill>
                  <a:srgbClr val="191919"/>
                </a:solidFill>
                <a:latin typeface="Roca One Bold"/>
              </a:rPr>
              <a:t>ERD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02198" y="147805"/>
            <a:ext cx="12283605" cy="9261603"/>
          </a:xfrm>
          <a:custGeom>
            <a:avLst/>
            <a:gdLst/>
            <a:ahLst/>
            <a:cxnLst/>
            <a:rect l="l" t="t" r="r" b="b"/>
            <a:pathLst>
              <a:path w="12283605" h="9261603">
                <a:moveTo>
                  <a:pt x="0" y="0"/>
                </a:moveTo>
                <a:lnTo>
                  <a:pt x="12283604" y="0"/>
                </a:lnTo>
                <a:lnTo>
                  <a:pt x="12283604" y="9261604"/>
                </a:lnTo>
                <a:lnTo>
                  <a:pt x="0" y="926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476816" y="9541947"/>
            <a:ext cx="1334369" cy="60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8"/>
              </a:lnSpc>
            </a:pPr>
            <a:r>
              <a:rPr lang="en-US" sz="4269">
                <a:solidFill>
                  <a:srgbClr val="191919"/>
                </a:solidFill>
                <a:latin typeface="Roca One Bold"/>
              </a:rPr>
              <a:t>ERD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94436" y="2313899"/>
            <a:ext cx="14214030" cy="775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8"/>
              </a:lnSpc>
            </a:pPr>
            <a:r>
              <a:rPr lang="en-US" sz="2843" spc="170">
                <a:solidFill>
                  <a:srgbClr val="191919"/>
                </a:solidFill>
                <a:latin typeface="Montserrat"/>
              </a:rPr>
              <a:t>A database schema represents the logical structure of a database. It outlines how data is organized and the relationships between different entities.</a:t>
            </a:r>
          </a:p>
          <a:p>
            <a:pPr>
              <a:lnSpc>
                <a:spcPts val="3838"/>
              </a:lnSpc>
            </a:pPr>
            <a:endParaRPr lang="en-US" sz="2843" spc="170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3838"/>
              </a:lnSpc>
            </a:pPr>
            <a:r>
              <a:rPr lang="en-US" sz="2843" spc="170">
                <a:solidFill>
                  <a:srgbClr val="191919"/>
                </a:solidFill>
                <a:latin typeface="Montserrat Bold"/>
              </a:rPr>
              <a:t>Components:</a:t>
            </a:r>
          </a:p>
          <a:p>
            <a:pPr>
              <a:lnSpc>
                <a:spcPts val="3838"/>
              </a:lnSpc>
            </a:pPr>
            <a:r>
              <a:rPr lang="en-US" sz="2843" spc="170">
                <a:solidFill>
                  <a:srgbClr val="191919"/>
                </a:solidFill>
                <a:latin typeface="Montserrat Bold"/>
              </a:rPr>
              <a:t>Table: </a:t>
            </a:r>
            <a:r>
              <a:rPr lang="en-US" sz="2843" spc="170">
                <a:solidFill>
                  <a:srgbClr val="191919"/>
                </a:solidFill>
                <a:latin typeface="Montserrat"/>
              </a:rPr>
              <a:t>Each table corresponds to an entity. In our schema the tables are- Administrator, Administrator_contact, user, Employee etc.</a:t>
            </a:r>
            <a:r>
              <a:rPr lang="en-US" sz="2843" spc="170">
                <a:solidFill>
                  <a:srgbClr val="191919"/>
                </a:solidFill>
                <a:latin typeface="Montserrat Bold"/>
              </a:rPr>
              <a:t> </a:t>
            </a:r>
          </a:p>
          <a:p>
            <a:pPr>
              <a:lnSpc>
                <a:spcPts val="3838"/>
              </a:lnSpc>
            </a:pPr>
            <a:endParaRPr lang="en-US" sz="2843" spc="170">
              <a:solidFill>
                <a:srgbClr val="191919"/>
              </a:solidFill>
              <a:latin typeface="Montserrat Bold"/>
            </a:endParaRPr>
          </a:p>
          <a:p>
            <a:pPr>
              <a:lnSpc>
                <a:spcPts val="3838"/>
              </a:lnSpc>
            </a:pPr>
            <a:r>
              <a:rPr lang="en-US" sz="2843" spc="170">
                <a:solidFill>
                  <a:srgbClr val="191919"/>
                </a:solidFill>
                <a:latin typeface="Montserrat Bold"/>
              </a:rPr>
              <a:t>Column:</a:t>
            </a:r>
            <a:r>
              <a:rPr lang="en-US" sz="2843" spc="170">
                <a:solidFill>
                  <a:srgbClr val="191919"/>
                </a:solidFill>
                <a:latin typeface="Montserrat"/>
              </a:rPr>
              <a:t> Fields within tables. (employee_id, administrator_ID, user_id etc as shown in the diagram )</a:t>
            </a:r>
          </a:p>
          <a:p>
            <a:pPr>
              <a:lnSpc>
                <a:spcPts val="3838"/>
              </a:lnSpc>
            </a:pPr>
            <a:endParaRPr lang="en-US" sz="2843" spc="170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3838"/>
              </a:lnSpc>
            </a:pPr>
            <a:r>
              <a:rPr lang="en-US" sz="2843" spc="170">
                <a:solidFill>
                  <a:srgbClr val="191919"/>
                </a:solidFill>
                <a:latin typeface="Montserrat Bold"/>
              </a:rPr>
              <a:t>Primary key: </a:t>
            </a:r>
            <a:r>
              <a:rPr lang="en-US" sz="2843" spc="170">
                <a:solidFill>
                  <a:srgbClr val="191919"/>
                </a:solidFill>
                <a:latin typeface="Montserrat"/>
              </a:rPr>
              <a:t>Unique identifier for each record in the included table.</a:t>
            </a:r>
          </a:p>
          <a:p>
            <a:pPr>
              <a:lnSpc>
                <a:spcPts val="3838"/>
              </a:lnSpc>
            </a:pPr>
            <a:endParaRPr lang="en-US" sz="2843" spc="170">
              <a:solidFill>
                <a:srgbClr val="191919"/>
              </a:solidFill>
              <a:latin typeface="Montserrat"/>
            </a:endParaRPr>
          </a:p>
          <a:p>
            <a:pPr>
              <a:lnSpc>
                <a:spcPts val="3838"/>
              </a:lnSpc>
            </a:pPr>
            <a:r>
              <a:rPr lang="en-US" sz="2843" spc="170">
                <a:solidFill>
                  <a:srgbClr val="191919"/>
                </a:solidFill>
                <a:latin typeface="Montserrat Bold"/>
              </a:rPr>
              <a:t>Foreign key: </a:t>
            </a:r>
            <a:r>
              <a:rPr lang="en-US" sz="2843" spc="170">
                <a:solidFill>
                  <a:srgbClr val="191919"/>
                </a:solidFill>
                <a:latin typeface="Montserrat"/>
              </a:rPr>
              <a:t>Links a column in one table to the primary key in another.</a:t>
            </a:r>
          </a:p>
          <a:p>
            <a:pPr marL="0" lvl="0" indent="0">
              <a:lnSpc>
                <a:spcPts val="3838"/>
              </a:lnSpc>
              <a:spcBef>
                <a:spcPct val="0"/>
              </a:spcBef>
            </a:pPr>
            <a:endParaRPr lang="en-US" sz="2843" spc="170">
              <a:solidFill>
                <a:srgbClr val="191919"/>
              </a:solidFill>
              <a:latin typeface="Montserra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80236" y="939172"/>
            <a:ext cx="8648803" cy="103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99"/>
              </a:lnSpc>
            </a:pPr>
            <a:r>
              <a:rPr lang="en-US" sz="7297">
                <a:solidFill>
                  <a:srgbClr val="191919"/>
                </a:solidFill>
                <a:latin typeface="Roca One Bold"/>
              </a:rPr>
              <a:t>Relational Schema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9701" y="809525"/>
            <a:ext cx="17388598" cy="8667949"/>
          </a:xfrm>
          <a:custGeom>
            <a:avLst/>
            <a:gdLst/>
            <a:ahLst/>
            <a:cxnLst/>
            <a:rect l="l" t="t" r="r" b="b"/>
            <a:pathLst>
              <a:path w="17388598" h="8667949">
                <a:moveTo>
                  <a:pt x="0" y="0"/>
                </a:moveTo>
                <a:lnTo>
                  <a:pt x="17388598" y="0"/>
                </a:lnTo>
                <a:lnTo>
                  <a:pt x="17388598" y="8667950"/>
                </a:lnTo>
                <a:lnTo>
                  <a:pt x="0" y="8667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8" b="-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062118" y="9657954"/>
            <a:ext cx="4163764" cy="4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1"/>
              </a:lnSpc>
            </a:pPr>
            <a:r>
              <a:rPr lang="en-US" sz="3497">
                <a:solidFill>
                  <a:srgbClr val="191919"/>
                </a:solidFill>
                <a:latin typeface="Roca One"/>
              </a:rPr>
              <a:t>Relational Schema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670</Words>
  <Application>Microsoft Office PowerPoint</Application>
  <PresentationFormat>Custom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Roca One</vt:lpstr>
      <vt:lpstr>Calibri</vt:lpstr>
      <vt:lpstr>Montserrat</vt:lpstr>
      <vt:lpstr>Antic</vt:lpstr>
      <vt:lpstr>Roca One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sustainable world</dc:title>
  <cp:lastModifiedBy>Nizar Ahmed</cp:lastModifiedBy>
  <cp:revision>5</cp:revision>
  <dcterms:created xsi:type="dcterms:W3CDTF">2006-08-16T00:00:00Z</dcterms:created>
  <dcterms:modified xsi:type="dcterms:W3CDTF">2023-12-16T23:56:17Z</dcterms:modified>
  <dc:identifier>DAF2TRwoYqc</dc:identifier>
</cp:coreProperties>
</file>